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68" r:id="rId4"/>
    <p:sldId id="269" r:id="rId5"/>
    <p:sldId id="272" r:id="rId6"/>
    <p:sldId id="273" r:id="rId7"/>
    <p:sldId id="276" r:id="rId8"/>
    <p:sldId id="270" r:id="rId9"/>
    <p:sldId id="277" r:id="rId10"/>
    <p:sldId id="278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/>
    <p:restoredTop sz="94753"/>
  </p:normalViewPr>
  <p:slideViewPr>
    <p:cSldViewPr snapToGrid="0">
      <p:cViewPr varScale="1">
        <p:scale>
          <a:sx n="135" d="100"/>
          <a:sy n="135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618203"/>
            <a:ext cx="2808000" cy="295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12000"/>
            </a:lvl1pPr>
            <a:lvl2pPr lvl="1">
              <a:spcBef>
                <a:spcPts val="0"/>
              </a:spcBef>
              <a:buSzPct val="100000"/>
              <a:defRPr sz="12000"/>
            </a:lvl2pPr>
            <a:lvl3pPr lvl="2">
              <a:spcBef>
                <a:spcPts val="0"/>
              </a:spcBef>
              <a:buSzPct val="100000"/>
              <a:defRPr sz="12000"/>
            </a:lvl3pPr>
            <a:lvl4pPr lvl="3">
              <a:spcBef>
                <a:spcPts val="0"/>
              </a:spcBef>
              <a:buSzPct val="100000"/>
              <a:defRPr sz="12000"/>
            </a:lvl4pPr>
            <a:lvl5pPr lvl="4">
              <a:spcBef>
                <a:spcPts val="0"/>
              </a:spcBef>
              <a:buSzPct val="100000"/>
              <a:defRPr sz="12000"/>
            </a:lvl5pPr>
            <a:lvl6pPr lvl="5">
              <a:spcBef>
                <a:spcPts val="0"/>
              </a:spcBef>
              <a:buSzPct val="100000"/>
              <a:defRPr sz="12000"/>
            </a:lvl6pPr>
            <a:lvl7pPr lvl="6">
              <a:spcBef>
                <a:spcPts val="0"/>
              </a:spcBef>
              <a:buSzPct val="100000"/>
              <a:defRPr sz="12000"/>
            </a:lvl7pPr>
            <a:lvl8pPr lvl="7">
              <a:spcBef>
                <a:spcPts val="0"/>
              </a:spcBef>
              <a:buSzPct val="100000"/>
              <a:defRPr sz="12000"/>
            </a:lvl8pPr>
            <a:lvl9pPr lvl="8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eHZBU7" TargetMode="External"/><Relationship Id="rId4" Type="http://schemas.openxmlformats.org/officeDocument/2006/relationships/hyperlink" Target="http://bit.ly/2uppkWy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Covering the MIDDLE Ground: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New Courses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411175" y="3354450"/>
            <a:ext cx="8282400" cy="1788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  <a:p>
            <a:pPr lvl="0">
              <a:spcBef>
                <a:spcPts val="0"/>
              </a:spcBef>
              <a:buNone/>
            </a:pPr>
            <a:r>
              <a:rPr lang="en" sz="2500" dirty="0" smtClean="0"/>
              <a:t>Tracey </a:t>
            </a:r>
            <a:r>
              <a:rPr lang="en" sz="2500" dirty="0"/>
              <a:t>Jones   Margret Schaefer </a:t>
            </a:r>
            <a:r>
              <a:rPr lang="en" sz="2500" dirty="0" smtClean="0"/>
              <a:t> </a:t>
            </a:r>
            <a:r>
              <a:rPr lang="en" sz="2500" dirty="0"/>
              <a:t>Amberly Walker</a:t>
            </a:r>
          </a:p>
          <a:p>
            <a:pPr lvl="0">
              <a:spcBef>
                <a:spcPts val="0"/>
              </a:spcBef>
              <a:buNone/>
            </a:pPr>
            <a:endParaRPr sz="1200" dirty="0"/>
          </a:p>
          <a:p>
            <a:pPr lvl="0">
              <a:spcBef>
                <a:spcPts val="0"/>
              </a:spcBef>
              <a:buNone/>
            </a:pPr>
            <a:r>
              <a:rPr lang="en" sz="2200" dirty="0"/>
              <a:t>#ELLA&amp;ELDA                                         </a:t>
            </a:r>
            <a:r>
              <a:rPr lang="en" sz="2200" dirty="0" smtClean="0"/>
              <a:t>Title </a:t>
            </a:r>
            <a:r>
              <a:rPr lang="en" sz="2200" dirty="0"/>
              <a:t>III Symposium 2017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ELLA and ELDA Courses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468825"/>
            <a:ext cx="3836094" cy="3099900"/>
          </a:xfrm>
        </p:spPr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:	ELLA 7 (instead of ELA 7)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:	ELLA 8 (instead of ELA 8)</a:t>
            </a:r>
          </a:p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:	ESOL I + ELDA I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:	ESOL II + ELDA II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385650" y="1468825"/>
            <a:ext cx="4446650" cy="309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:	ELLA 7 + ELDA I (HS Credit)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:	ELLA 8 + ELDA II (HS Credit)</a:t>
            </a:r>
          </a:p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:	English I or ESOL I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:	English II or ESOL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15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chemeClr val="dk1"/>
                </a:solidFill>
              </a:rPr>
              <a:t>Look familiar? 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6500" y="1245699"/>
            <a:ext cx="4640350" cy="327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What do we do with Middle School? 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311700" y="1213137"/>
            <a:ext cx="8520600" cy="195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Current practice for scheduling looks something like…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no 7th and 8th grade ESL ELA TEKS-so all students using same curriculum (regardless of proficiency level)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6th grade uses SLAR/ESL TEKS IF 6th grade is in elementary (Spanish Language Arts and Reading)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311700" y="3662074"/>
            <a:ext cx="5812200" cy="733500"/>
          </a:xfrm>
          <a:prstGeom prst="rect">
            <a:avLst/>
          </a:prstGeom>
          <a:ln w="28575" cap="flat" cmpd="sng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500" dirty="0">
                <a:solidFill>
                  <a:schemeClr val="dk1"/>
                </a:solidFill>
              </a:rPr>
              <a:t>What does it look like at your district? </a:t>
            </a:r>
          </a:p>
        </p:txBody>
      </p:sp>
      <p:pic>
        <p:nvPicPr>
          <p:cNvPr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49775" y="3034737"/>
            <a:ext cx="2381250" cy="185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Why? 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240600" cy="367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 7th and 8th grade ESL TEKS for Middle school, so often the assumption is that the best practice is...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    </a:t>
            </a:r>
          </a:p>
          <a:p>
            <a:pPr lvl="0">
              <a:spcBef>
                <a:spcPts val="0"/>
              </a:spcBef>
              <a:buNone/>
            </a:pPr>
            <a:endParaRPr sz="1000"/>
          </a:p>
          <a:p>
            <a:pPr lvl="0">
              <a:spcBef>
                <a:spcPts val="0"/>
              </a:spcBef>
              <a:buNone/>
            </a:pPr>
            <a:r>
              <a:rPr lang="en" sz="1000"/>
              <a:t>Image by Sarah Brewington</a:t>
            </a:r>
          </a:p>
          <a:p>
            <a:pPr lvl="0">
              <a:spcBef>
                <a:spcPts val="0"/>
              </a:spcBef>
              <a:buNone/>
            </a:pPr>
            <a:r>
              <a:rPr lang="en" sz="1000"/>
              <a:t>http://www.blurb.com/b/477748-submersion</a:t>
            </a:r>
          </a:p>
        </p:txBody>
      </p:sp>
      <p:pic>
        <p:nvPicPr>
          <p:cNvPr id="165" name="Shape 1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3575" y="372500"/>
            <a:ext cx="5132974" cy="4709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Solution: New courses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Who: </a:t>
            </a:r>
            <a:r>
              <a:rPr lang="en" sz="1400"/>
              <a:t>7th and 8th grade ELs needing </a:t>
            </a:r>
            <a:r>
              <a:rPr lang="en" sz="1400" b="1"/>
              <a:t>second language acquisition</a:t>
            </a:r>
            <a:r>
              <a:rPr lang="en" sz="1400"/>
              <a:t> and </a:t>
            </a:r>
            <a:r>
              <a:rPr lang="en" sz="1400" b="1"/>
              <a:t>support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What: </a:t>
            </a:r>
            <a:r>
              <a:rPr lang="en" b="1">
                <a:solidFill>
                  <a:srgbClr val="6AA84F"/>
                </a:solidFill>
              </a:rPr>
              <a:t>ELLA</a:t>
            </a:r>
            <a:r>
              <a:rPr lang="en"/>
              <a:t> and </a:t>
            </a:r>
            <a:r>
              <a:rPr lang="en" b="1">
                <a:solidFill>
                  <a:srgbClr val="9900FF"/>
                </a:solidFill>
              </a:rPr>
              <a:t>ELDA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When: Middle School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Where: IN YOUR DISTRICT! :)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Why: </a:t>
            </a:r>
            <a:r>
              <a:rPr lang="en" sz="1400"/>
              <a:t>to ensure ongoing, targeted, focused, systematic,</a:t>
            </a:r>
            <a:r>
              <a:rPr lang="en" sz="1400" b="1"/>
              <a:t>levelled support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How: </a:t>
            </a:r>
            <a:r>
              <a:rPr lang="en" sz="1200"/>
              <a:t>by allowing flexibility in curriculum and resources based on district needs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do you find the TEKS? 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311700" y="1505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Vertical document:    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http://bit.ly/2eHZBU7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Full site:             </a:t>
            </a:r>
            <a:r>
              <a:rPr lang="en" sz="2400" u="sng">
                <a:solidFill>
                  <a:schemeClr val="hlink"/>
                </a:solidFill>
                <a:hlinkClick r:id="rId4"/>
              </a:rPr>
              <a:t>http://bit.ly/2uppkWy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430550"/>
            <a:ext cx="5979900" cy="3099900"/>
          </a:xfrm>
          <a:prstGeom prst="rect">
            <a:avLst/>
          </a:prstGeom>
          <a:ln w="9525" cap="flat" cmpd="sng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Adios to Figure 19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Strengthen K-6 ELAR and SLAR Alignment</a:t>
            </a:r>
          </a:p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0000FF"/>
                </a:solidFill>
              </a:rPr>
              <a:t>ELLA</a:t>
            </a:r>
            <a:r>
              <a:rPr lang="en"/>
              <a:t> for 7th and 8th grade   </a:t>
            </a:r>
            <a:r>
              <a:rPr lang="en" b="1"/>
              <a:t>2019-2020</a:t>
            </a:r>
          </a:p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9900FF"/>
                </a:solidFill>
              </a:rPr>
              <a:t>ELDA</a:t>
            </a:r>
            <a:r>
              <a:rPr lang="en"/>
              <a:t> for High School         </a:t>
            </a:r>
            <a:r>
              <a:rPr lang="en" b="1"/>
              <a:t>2020-2021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12" name="Shape 2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10474" y="1523175"/>
            <a:ext cx="2592100" cy="2694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In other words</a:t>
            </a:r>
            <a:r>
              <a:rPr lang="en-US" dirty="0" smtClean="0"/>
              <a:t>..</a:t>
            </a:r>
            <a:r>
              <a:rPr lang="en" dirty="0" smtClean="0"/>
              <a:t>.</a:t>
            </a:r>
            <a:endParaRPr lang="en" dirty="0"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57198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7th grade </a:t>
            </a:r>
            <a:r>
              <a:rPr lang="en" b="1" dirty="0">
                <a:solidFill>
                  <a:srgbClr val="0000FF"/>
                </a:solidFill>
              </a:rPr>
              <a:t>ELLA</a:t>
            </a:r>
            <a:r>
              <a:rPr lang="en" dirty="0"/>
              <a:t> </a:t>
            </a:r>
            <a:r>
              <a:rPr lang="en" u="sng" dirty="0"/>
              <a:t>is to</a:t>
            </a:r>
            <a:r>
              <a:rPr lang="en" dirty="0"/>
              <a:t> </a:t>
            </a:r>
            <a:r>
              <a:rPr lang="en" b="1" dirty="0">
                <a:solidFill>
                  <a:schemeClr val="dk1"/>
                </a:solidFill>
              </a:rPr>
              <a:t>7th</a:t>
            </a:r>
            <a:r>
              <a:rPr lang="en" dirty="0"/>
              <a:t> grade English </a:t>
            </a:r>
          </a:p>
          <a:p>
            <a:pPr lvl="0">
              <a:spcBef>
                <a:spcPts val="0"/>
              </a:spcBef>
              <a:buNone/>
            </a:pPr>
            <a:r>
              <a:rPr lang="en" u="sng" dirty="0"/>
              <a:t>as</a:t>
            </a:r>
            <a:r>
              <a:rPr lang="en" dirty="0"/>
              <a:t> </a:t>
            </a:r>
            <a:r>
              <a:rPr lang="en" b="1" dirty="0">
                <a:solidFill>
                  <a:srgbClr val="9900FF"/>
                </a:solidFill>
              </a:rPr>
              <a:t>ESOL I</a:t>
            </a:r>
            <a:r>
              <a:rPr lang="en" dirty="0"/>
              <a:t> is to </a:t>
            </a:r>
            <a:r>
              <a:rPr lang="en" b="1" dirty="0">
                <a:solidFill>
                  <a:srgbClr val="FF00FF"/>
                </a:solidFill>
              </a:rPr>
              <a:t>English I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r>
              <a:rPr lang="en" dirty="0"/>
              <a:t>8th grade </a:t>
            </a:r>
            <a:r>
              <a:rPr lang="en" b="1" dirty="0">
                <a:solidFill>
                  <a:srgbClr val="0000FF"/>
                </a:solidFill>
              </a:rPr>
              <a:t>ELLA</a:t>
            </a:r>
            <a:r>
              <a:rPr lang="en" dirty="0"/>
              <a:t> </a:t>
            </a:r>
            <a:r>
              <a:rPr lang="en" u="sng" dirty="0"/>
              <a:t>is to</a:t>
            </a:r>
            <a:r>
              <a:rPr lang="en" dirty="0"/>
              <a:t> </a:t>
            </a:r>
            <a:r>
              <a:rPr lang="en" b="1" dirty="0">
                <a:solidFill>
                  <a:srgbClr val="FF0000"/>
                </a:solidFill>
              </a:rPr>
              <a:t>8th</a:t>
            </a:r>
            <a:r>
              <a:rPr lang="en" dirty="0"/>
              <a:t> grade English</a:t>
            </a:r>
          </a:p>
          <a:p>
            <a:pPr lvl="0">
              <a:spcBef>
                <a:spcPts val="0"/>
              </a:spcBef>
              <a:buNone/>
            </a:pPr>
            <a:r>
              <a:rPr lang="en" u="sng" dirty="0"/>
              <a:t>as</a:t>
            </a:r>
            <a:r>
              <a:rPr lang="en" dirty="0"/>
              <a:t> </a:t>
            </a:r>
            <a:r>
              <a:rPr lang="en" b="1" dirty="0">
                <a:solidFill>
                  <a:srgbClr val="9900FF"/>
                </a:solidFill>
              </a:rPr>
              <a:t>ESOL II</a:t>
            </a:r>
            <a:r>
              <a:rPr lang="en" dirty="0"/>
              <a:t> is to </a:t>
            </a:r>
            <a:r>
              <a:rPr lang="en" b="1" dirty="0">
                <a:solidFill>
                  <a:srgbClr val="FF00FF"/>
                </a:solidFill>
              </a:rPr>
              <a:t>English II</a:t>
            </a:r>
            <a:r>
              <a:rPr lang="en" dirty="0"/>
              <a:t> </a:t>
            </a:r>
          </a:p>
        </p:txBody>
      </p:sp>
      <p:pic>
        <p:nvPicPr>
          <p:cNvPr id="172" name="Shape 172"/>
          <p:cNvPicPr preferRelativeResize="0"/>
          <p:nvPr/>
        </p:nvPicPr>
        <p:blipFill rotWithShape="1">
          <a:blip r:embed="rId3">
            <a:alphaModFix/>
          </a:blip>
          <a:srcRect t="27473"/>
          <a:stretch/>
        </p:blipFill>
        <p:spPr>
          <a:xfrm>
            <a:off x="6160950" y="1859949"/>
            <a:ext cx="2807700" cy="186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349975" y="183700"/>
            <a:ext cx="6798600" cy="1427400"/>
          </a:xfrm>
          <a:prstGeom prst="rect">
            <a:avLst/>
          </a:prstGeom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99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English Language Development and Acquisition</a:t>
            </a:r>
            <a:r>
              <a:rPr lang="en" sz="1800">
                <a:latin typeface="Source Code Pro"/>
                <a:ea typeface="Source Code Pro"/>
                <a:cs typeface="Source Code Pro"/>
                <a:sym typeface="Source Code Pro"/>
              </a:rPr>
              <a:t> (</a:t>
            </a:r>
            <a:r>
              <a:rPr lang="en" sz="1800" b="1">
                <a:solidFill>
                  <a:srgbClr val="99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ELDA</a:t>
            </a:r>
            <a:r>
              <a:rPr lang="en" sz="1800">
                <a:latin typeface="Source Code Pro"/>
                <a:ea typeface="Source Code Pro"/>
                <a:cs typeface="Source Code Pro"/>
                <a:sym typeface="Source Code Pro"/>
              </a:rPr>
              <a:t>)§128.36  (One State HS credit) </a:t>
            </a:r>
            <a:r>
              <a:rPr lang="en" sz="1200">
                <a:latin typeface="Source Code Pro"/>
                <a:ea typeface="Source Code Pro"/>
                <a:cs typeface="Source Code Pro"/>
                <a:sym typeface="Source Code Pro"/>
              </a:rPr>
              <a:t>Adopted 2017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latin typeface="Source Code Pro"/>
                <a:ea typeface="Source Code Pro"/>
                <a:cs typeface="Source Code Pro"/>
                <a:sym typeface="Source Code Pro"/>
              </a:rPr>
              <a:t>Gives ELs </a:t>
            </a:r>
            <a:r>
              <a:rPr lang="en" sz="1800" b="1">
                <a:solidFill>
                  <a:srgbClr val="99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TIME</a:t>
            </a:r>
            <a:r>
              <a:rPr lang="en" sz="1800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311700" y="1783375"/>
            <a:ext cx="8520600" cy="2993400"/>
          </a:xfrm>
          <a:prstGeom prst="rect">
            <a:avLst/>
          </a:prstGeom>
          <a:ln w="28575" cap="flat" cmpd="sng">
            <a:solidFill>
              <a:srgbClr val="6AA84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sz="1500" b="1" dirty="0">
                <a:solidFill>
                  <a:srgbClr val="9900FF"/>
                </a:solidFill>
              </a:rPr>
              <a:t>High school credit</a:t>
            </a:r>
            <a:r>
              <a:rPr lang="en" sz="1500" dirty="0"/>
              <a:t> for maximum of </a:t>
            </a:r>
            <a:r>
              <a:rPr lang="en" sz="1500" b="1" dirty="0">
                <a:solidFill>
                  <a:srgbClr val="9900FF"/>
                </a:solidFill>
              </a:rPr>
              <a:t>2</a:t>
            </a:r>
            <a:r>
              <a:rPr lang="en" sz="1500" dirty="0"/>
              <a:t> credits(a)(1)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500" dirty="0"/>
              <a:t>As </a:t>
            </a:r>
            <a:r>
              <a:rPr lang="en" sz="1500" b="1" dirty="0">
                <a:solidFill>
                  <a:srgbClr val="9900FF"/>
                </a:solidFill>
              </a:rPr>
              <a:t>Co-requisite</a:t>
            </a:r>
            <a:r>
              <a:rPr lang="en" sz="1500" dirty="0"/>
              <a:t> with English I and English II (a)(1)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500" dirty="0"/>
              <a:t>Negligible/very limited academic English language(b)(1);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500" dirty="0"/>
              <a:t>Social language, survival vocabulary, and basic building blocks of literacy for </a:t>
            </a:r>
            <a:r>
              <a:rPr lang="en" sz="1500" b="1" dirty="0">
                <a:solidFill>
                  <a:srgbClr val="9900FF"/>
                </a:solidFill>
              </a:rPr>
              <a:t>newly</a:t>
            </a:r>
            <a:r>
              <a:rPr lang="en" sz="1500" dirty="0"/>
              <a:t> arrived and preliterate EL (b)(2);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500" dirty="0"/>
              <a:t>Comprehensible input to </a:t>
            </a:r>
            <a:r>
              <a:rPr lang="en" sz="1500" b="1" dirty="0">
                <a:solidFill>
                  <a:srgbClr val="9900FF"/>
                </a:solidFill>
              </a:rPr>
              <a:t>ACCELERATE</a:t>
            </a:r>
            <a:r>
              <a:rPr lang="en" sz="1500" dirty="0"/>
              <a:t> second language in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500" b="1" dirty="0">
                <a:solidFill>
                  <a:srgbClr val="9900FF"/>
                </a:solidFill>
              </a:rPr>
              <a:t>Linguistically accommodated</a:t>
            </a:r>
            <a:r>
              <a:rPr lang="en" sz="1500" dirty="0"/>
              <a:t> according to proficiency level (b)(4);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219" name="Shape 2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900" y="352225"/>
            <a:ext cx="1119351" cy="1220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ern-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353</Words>
  <Application>Microsoft Macintosh PowerPoint</Application>
  <PresentationFormat>On-screen Show (16:9)</PresentationFormat>
  <Paragraphs>57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Oswald</vt:lpstr>
      <vt:lpstr>Source Code Pro</vt:lpstr>
      <vt:lpstr>Arial</vt:lpstr>
      <vt:lpstr>modern-writer</vt:lpstr>
      <vt:lpstr>Covering the MIDDLE Ground: New Courses</vt:lpstr>
      <vt:lpstr>Look familiar? </vt:lpstr>
      <vt:lpstr>What do we do with Middle School? </vt:lpstr>
      <vt:lpstr>Why? </vt:lpstr>
      <vt:lpstr>Solution: New courses</vt:lpstr>
      <vt:lpstr>How do you find the TEKS? </vt:lpstr>
      <vt:lpstr>Results</vt:lpstr>
      <vt:lpstr>In other words...</vt:lpstr>
      <vt:lpstr>English Language Development and Acquisition (ELDA)§128.36  (One State HS credit) Adopted 2017 Gives ELs TIME </vt:lpstr>
      <vt:lpstr>New ELLA and ELDA Courses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Covering the MIDDLE Ground: New Courses</dc:title>
  <dc:creator>Amberly Walker</dc:creator>
  <cp:lastModifiedBy>Microsoft Office User</cp:lastModifiedBy>
  <cp:revision>4</cp:revision>
  <dcterms:modified xsi:type="dcterms:W3CDTF">2017-09-06T03:47:08Z</dcterms:modified>
</cp:coreProperties>
</file>